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f8dd7fc4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f8dd7fc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5a88b4a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5a88b4a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5a88b4a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5a88b4a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5a88b4ae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5a88b4ae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5a88b4ae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b5a88b4ae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f8dd7fc4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f8dd7fc4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f8dd7fc4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f8dd7fc4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f8dd7fc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f8dd7fc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 Id="rId6" Type="http://schemas.openxmlformats.org/officeDocument/2006/relationships/slide" Target="/ppt/slides/sl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66666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27" name="Shape 227"/>
        <p:cNvGrpSpPr/>
        <p:nvPr/>
      </p:nvGrpSpPr>
      <p:grpSpPr>
        <a:xfrm>
          <a:off x="0" y="0"/>
          <a:ext cx="0" cy="0"/>
          <a:chOff x="0" y="0"/>
          <a:chExt cx="0" cy="0"/>
        </a:xfrm>
      </p:grpSpPr>
      <p:sp>
        <p:nvSpPr>
          <p:cNvPr id="228" name="Google Shape;228;p17"/>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Data and Machine Learning</a:t>
            </a:r>
            <a:endParaRPr/>
          </a:p>
        </p:txBody>
      </p:sp>
      <p:sp>
        <p:nvSpPr>
          <p:cNvPr id="229" name="Google Shape;229;p17"/>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0" name="Google Shape;230;p17"/>
          <p:cNvSpPr txBox="1"/>
          <p:nvPr/>
        </p:nvSpPr>
        <p:spPr>
          <a:xfrm>
            <a:off x="1294300" y="3330699"/>
            <a:ext cx="3018300" cy="4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1" name="Google Shape;231;p17"/>
          <p:cNvSpPr txBox="1"/>
          <p:nvPr/>
        </p:nvSpPr>
        <p:spPr>
          <a:xfrm>
            <a:off x="1294300" y="3725075"/>
            <a:ext cx="3018300" cy="48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2" name="Google Shape;232;p17"/>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3" name="Google Shape;233;p17"/>
          <p:cNvSpPr txBox="1"/>
          <p:nvPr/>
        </p:nvSpPr>
        <p:spPr>
          <a:xfrm>
            <a:off x="2889126" y="36658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4" name="Google Shape;234;p17"/>
          <p:cNvSpPr txBox="1"/>
          <p:nvPr>
            <p:ph idx="4294967295" type="subTitle"/>
          </p:nvPr>
        </p:nvSpPr>
        <p:spPr>
          <a:xfrm>
            <a:off x="1226850" y="2663200"/>
            <a:ext cx="1990200" cy="176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Team Members:</a:t>
            </a:r>
            <a:endParaRPr/>
          </a:p>
          <a:p>
            <a:pPr indent="0" lvl="0" marL="0" rtl="0" algn="l">
              <a:lnSpc>
                <a:spcPct val="115000"/>
              </a:lnSpc>
              <a:spcBef>
                <a:spcPts val="1600"/>
              </a:spcBef>
              <a:spcAft>
                <a:spcPts val="1600"/>
              </a:spcAft>
              <a:buNone/>
            </a:pPr>
            <a:r>
              <a:rPr lang="en-GB"/>
              <a:t>Ravi Chinnamanaidu</a:t>
            </a:r>
            <a:br>
              <a:rPr lang="en-GB"/>
            </a:br>
            <a:r>
              <a:rPr lang="en-GB"/>
              <a:t>Richard Tango</a:t>
            </a:r>
            <a:br>
              <a:rPr lang="en-GB"/>
            </a:br>
            <a:r>
              <a:rPr lang="en-GB"/>
              <a:t>Ashni Dattani</a:t>
            </a:r>
            <a:br>
              <a:rPr lang="en-GB"/>
            </a:br>
            <a:r>
              <a:rPr lang="en-GB"/>
              <a:t>Elise Eng</a:t>
            </a:r>
            <a:br>
              <a:rPr lang="en-GB"/>
            </a:br>
            <a:r>
              <a:rPr lang="en-GB"/>
              <a:t>Abhijit Purru</a:t>
            </a:r>
            <a:endParaRPr/>
          </a:p>
        </p:txBody>
      </p:sp>
      <p:pic>
        <p:nvPicPr>
          <p:cNvPr id="235" name="Google Shape;235;p17"/>
          <p:cNvPicPr preferRelativeResize="0"/>
          <p:nvPr/>
        </p:nvPicPr>
        <p:blipFill>
          <a:blip r:embed="rId3">
            <a:alphaModFix/>
          </a:blip>
          <a:stretch>
            <a:fillRect/>
          </a:stretch>
        </p:blipFill>
        <p:spPr>
          <a:xfrm>
            <a:off x="3627563" y="2097575"/>
            <a:ext cx="4886325" cy="2781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356" name="Shape 356"/>
        <p:cNvGrpSpPr/>
        <p:nvPr/>
      </p:nvGrpSpPr>
      <p:grpSpPr>
        <a:xfrm>
          <a:off x="0" y="0"/>
          <a:ext cx="0" cy="0"/>
          <a:chOff x="0" y="0"/>
          <a:chExt cx="0" cy="0"/>
        </a:xfrm>
      </p:grpSpPr>
      <p:sp>
        <p:nvSpPr>
          <p:cNvPr id="357" name="Google Shape;35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Linear Regression/Multiple Linear Regression</a:t>
            </a:r>
            <a:endParaRPr/>
          </a:p>
        </p:txBody>
      </p:sp>
      <p:sp>
        <p:nvSpPr>
          <p:cNvPr id="358" name="Google Shape;358;p26"/>
          <p:cNvSpPr txBox="1"/>
          <p:nvPr>
            <p:ph idx="1" type="body"/>
          </p:nvPr>
        </p:nvSpPr>
        <p:spPr>
          <a:xfrm>
            <a:off x="148025" y="1307850"/>
            <a:ext cx="8777400" cy="362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Overview:</a:t>
            </a:r>
            <a:endParaRPr/>
          </a:p>
        </p:txBody>
      </p:sp>
      <p:sp>
        <p:nvSpPr>
          <p:cNvPr id="359" name="Google Shape;359;p26"/>
          <p:cNvSpPr/>
          <p:nvPr/>
        </p:nvSpPr>
        <p:spPr>
          <a:xfrm>
            <a:off x="1605950" y="2216550"/>
            <a:ext cx="1324800" cy="7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Market Data and ML Application</a:t>
            </a:r>
            <a:endParaRPr/>
          </a:p>
        </p:txBody>
      </p:sp>
      <p:pic>
        <p:nvPicPr>
          <p:cNvPr id="360" name="Google Shape;360;p26"/>
          <p:cNvPicPr preferRelativeResize="0"/>
          <p:nvPr/>
        </p:nvPicPr>
        <p:blipFill>
          <a:blip r:embed="rId3">
            <a:alphaModFix/>
          </a:blip>
          <a:stretch>
            <a:fillRect/>
          </a:stretch>
        </p:blipFill>
        <p:spPr>
          <a:xfrm>
            <a:off x="581650" y="3097875"/>
            <a:ext cx="914400" cy="914400"/>
          </a:xfrm>
          <a:prstGeom prst="rect">
            <a:avLst/>
          </a:prstGeom>
          <a:noFill/>
          <a:ln>
            <a:noFill/>
          </a:ln>
        </p:spPr>
      </p:pic>
      <p:sp>
        <p:nvSpPr>
          <p:cNvPr id="361" name="Google Shape;361;p26"/>
          <p:cNvSpPr/>
          <p:nvPr/>
        </p:nvSpPr>
        <p:spPr>
          <a:xfrm>
            <a:off x="3369350" y="1710125"/>
            <a:ext cx="1324800" cy="7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MD main dashboard</a:t>
            </a:r>
            <a:endParaRPr/>
          </a:p>
        </p:txBody>
      </p:sp>
      <p:sp>
        <p:nvSpPr>
          <p:cNvPr id="362" name="Google Shape;362;p26"/>
          <p:cNvSpPr/>
          <p:nvPr/>
        </p:nvSpPr>
        <p:spPr>
          <a:xfrm>
            <a:off x="6919675" y="1480325"/>
            <a:ext cx="962100" cy="1170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MD Database (metadata</a:t>
            </a:r>
            <a:endParaRPr/>
          </a:p>
        </p:txBody>
      </p:sp>
      <p:sp>
        <p:nvSpPr>
          <p:cNvPr id="363" name="Google Shape;363;p26"/>
          <p:cNvSpPr/>
          <p:nvPr/>
        </p:nvSpPr>
        <p:spPr>
          <a:xfrm>
            <a:off x="5646750" y="2216550"/>
            <a:ext cx="914382" cy="79137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CSV file stores</a:t>
            </a:r>
            <a:endParaRPr/>
          </a:p>
        </p:txBody>
      </p:sp>
      <p:sp>
        <p:nvSpPr>
          <p:cNvPr id="364" name="Google Shape;364;p26"/>
          <p:cNvSpPr/>
          <p:nvPr/>
        </p:nvSpPr>
        <p:spPr>
          <a:xfrm>
            <a:off x="7051350" y="2963425"/>
            <a:ext cx="1605900" cy="15510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Yahoo, Nasdaq sites to download csv files</a:t>
            </a:r>
            <a:endParaRPr/>
          </a:p>
        </p:txBody>
      </p:sp>
      <p:sp>
        <p:nvSpPr>
          <p:cNvPr id="365" name="Google Shape;365;p26"/>
          <p:cNvSpPr/>
          <p:nvPr/>
        </p:nvSpPr>
        <p:spPr>
          <a:xfrm>
            <a:off x="3420150" y="2785800"/>
            <a:ext cx="1223200" cy="4736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User defined indexes</a:t>
            </a:r>
            <a:endParaRPr/>
          </a:p>
        </p:txBody>
      </p:sp>
      <p:sp>
        <p:nvSpPr>
          <p:cNvPr id="366" name="Google Shape;366;p26"/>
          <p:cNvSpPr/>
          <p:nvPr/>
        </p:nvSpPr>
        <p:spPr>
          <a:xfrm>
            <a:off x="5234400" y="3226700"/>
            <a:ext cx="1648275" cy="133955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Preparing the the prediction chart</a:t>
            </a:r>
            <a:endParaRPr/>
          </a:p>
        </p:txBody>
      </p:sp>
      <p:cxnSp>
        <p:nvCxnSpPr>
          <p:cNvPr id="367" name="Google Shape;367;p26"/>
          <p:cNvCxnSpPr>
            <a:stCxn id="359" idx="3"/>
            <a:endCxn id="361" idx="1"/>
          </p:cNvCxnSpPr>
          <p:nvPr/>
        </p:nvCxnSpPr>
        <p:spPr>
          <a:xfrm flipH="1" rot="10800000">
            <a:off x="2930750" y="2065350"/>
            <a:ext cx="438600" cy="5064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68" name="Google Shape;368;p26"/>
          <p:cNvSpPr/>
          <p:nvPr/>
        </p:nvSpPr>
        <p:spPr>
          <a:xfrm>
            <a:off x="4943675" y="1413875"/>
            <a:ext cx="1095300" cy="4736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Patterns to be chosen</a:t>
            </a:r>
            <a:endParaRPr/>
          </a:p>
        </p:txBody>
      </p:sp>
      <p:cxnSp>
        <p:nvCxnSpPr>
          <p:cNvPr id="369" name="Google Shape;369;p26"/>
          <p:cNvCxnSpPr>
            <a:stCxn id="361" idx="2"/>
            <a:endCxn id="365" idx="0"/>
          </p:cNvCxnSpPr>
          <p:nvPr/>
        </p:nvCxnSpPr>
        <p:spPr>
          <a:xfrm>
            <a:off x="4031750" y="2420525"/>
            <a:ext cx="0" cy="365400"/>
          </a:xfrm>
          <a:prstGeom prst="straightConnector1">
            <a:avLst/>
          </a:prstGeom>
          <a:noFill/>
          <a:ln cap="flat" cmpd="sng" w="9525">
            <a:solidFill>
              <a:schemeClr val="dk2"/>
            </a:solidFill>
            <a:prstDash val="solid"/>
            <a:round/>
            <a:headEnd len="med" w="med" type="none"/>
            <a:tailEnd len="med" w="med" type="triangle"/>
          </a:ln>
        </p:spPr>
      </p:cxnSp>
      <p:cxnSp>
        <p:nvCxnSpPr>
          <p:cNvPr id="370" name="Google Shape;370;p26"/>
          <p:cNvCxnSpPr>
            <a:stCxn id="365" idx="3"/>
            <a:endCxn id="366" idx="1"/>
          </p:cNvCxnSpPr>
          <p:nvPr/>
        </p:nvCxnSpPr>
        <p:spPr>
          <a:xfrm>
            <a:off x="4643350" y="3022625"/>
            <a:ext cx="591000" cy="873900"/>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26"/>
          <p:cNvCxnSpPr>
            <a:stCxn id="366" idx="3"/>
          </p:cNvCxnSpPr>
          <p:nvPr/>
        </p:nvCxnSpPr>
        <p:spPr>
          <a:xfrm>
            <a:off x="6882675" y="3896475"/>
            <a:ext cx="221100" cy="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26"/>
          <p:cNvCxnSpPr>
            <a:stCxn id="361" idx="3"/>
            <a:endCxn id="368" idx="2"/>
          </p:cNvCxnSpPr>
          <p:nvPr/>
        </p:nvCxnSpPr>
        <p:spPr>
          <a:xfrm flipH="1" rot="10800000">
            <a:off x="4694150" y="1887425"/>
            <a:ext cx="797100" cy="1779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26"/>
          <p:cNvCxnSpPr>
            <a:stCxn id="361" idx="3"/>
            <a:endCxn id="363" idx="1"/>
          </p:cNvCxnSpPr>
          <p:nvPr/>
        </p:nvCxnSpPr>
        <p:spPr>
          <a:xfrm>
            <a:off x="4694150" y="2065325"/>
            <a:ext cx="952500" cy="5469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26"/>
          <p:cNvCxnSpPr>
            <a:stCxn id="361" idx="3"/>
            <a:endCxn id="362" idx="2"/>
          </p:cNvCxnSpPr>
          <p:nvPr/>
        </p:nvCxnSpPr>
        <p:spPr>
          <a:xfrm>
            <a:off x="4694150" y="2065325"/>
            <a:ext cx="2225400" cy="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26"/>
          <p:cNvCxnSpPr>
            <a:stCxn id="366" idx="0"/>
            <a:endCxn id="362" idx="3"/>
          </p:cNvCxnSpPr>
          <p:nvPr/>
        </p:nvCxnSpPr>
        <p:spPr>
          <a:xfrm flipH="1" rot="10800000">
            <a:off x="6058538" y="2650400"/>
            <a:ext cx="1342200" cy="5763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26"/>
          <p:cNvCxnSpPr>
            <a:stCxn id="360" idx="0"/>
            <a:endCxn id="359" idx="1"/>
          </p:cNvCxnSpPr>
          <p:nvPr/>
        </p:nvCxnSpPr>
        <p:spPr>
          <a:xfrm flipH="1" rot="10800000">
            <a:off x="1038850" y="2571675"/>
            <a:ext cx="567000" cy="52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3" name="Google Shape;383;p27"/>
          <p:cNvPicPr preferRelativeResize="0"/>
          <p:nvPr/>
        </p:nvPicPr>
        <p:blipFill>
          <a:blip r:embed="rId3">
            <a:alphaModFix/>
          </a:blip>
          <a:stretch>
            <a:fillRect/>
          </a:stretch>
        </p:blipFill>
        <p:spPr>
          <a:xfrm>
            <a:off x="48375" y="0"/>
            <a:ext cx="9095626"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0" name="Google Shape;390;p28"/>
          <p:cNvPicPr preferRelativeResize="0"/>
          <p:nvPr/>
        </p:nvPicPr>
        <p:blipFill>
          <a:blip r:embed="rId3">
            <a:alphaModFix/>
          </a:blip>
          <a:stretch>
            <a:fillRect/>
          </a:stretch>
        </p:blipFill>
        <p:spPr>
          <a:xfrm>
            <a:off x="104800" y="0"/>
            <a:ext cx="8932600"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7" name="Google Shape;397;p29"/>
          <p:cNvPicPr preferRelativeResize="0"/>
          <p:nvPr/>
        </p:nvPicPr>
        <p:blipFill>
          <a:blip r:embed="rId3">
            <a:alphaModFix/>
          </a:blip>
          <a:stretch>
            <a:fillRect/>
          </a:stretch>
        </p:blipFill>
        <p:spPr>
          <a:xfrm>
            <a:off x="56425" y="0"/>
            <a:ext cx="9045476"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4" name="Google Shape;404;p30"/>
          <p:cNvPicPr preferRelativeResize="0"/>
          <p:nvPr/>
        </p:nvPicPr>
        <p:blipFill>
          <a:blip r:embed="rId3">
            <a:alphaModFix/>
          </a:blip>
          <a:stretch>
            <a:fillRect/>
          </a:stretch>
        </p:blipFill>
        <p:spPr>
          <a:xfrm>
            <a:off x="643117" y="0"/>
            <a:ext cx="7857765" cy="5143500"/>
          </a:xfrm>
          <a:prstGeom prst="rect">
            <a:avLst/>
          </a:prstGeom>
          <a:noFill/>
          <a:ln>
            <a:noFill/>
          </a:ln>
        </p:spPr>
      </p:pic>
      <p:pic>
        <p:nvPicPr>
          <p:cNvPr id="405" name="Google Shape;405;p30"/>
          <p:cNvPicPr preferRelativeResize="0"/>
          <p:nvPr/>
        </p:nvPicPr>
        <p:blipFill>
          <a:blip r:embed="rId4">
            <a:alphaModFix/>
          </a:blip>
          <a:stretch>
            <a:fillRect/>
          </a:stretch>
        </p:blipFill>
        <p:spPr>
          <a:xfrm>
            <a:off x="32250" y="15240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409" name="Shape 409"/>
        <p:cNvGrpSpPr/>
        <p:nvPr/>
      </p:nvGrpSpPr>
      <p:grpSpPr>
        <a:xfrm>
          <a:off x="0" y="0"/>
          <a:ext cx="0" cy="0"/>
          <a:chOff x="0" y="0"/>
          <a:chExt cx="0" cy="0"/>
        </a:xfrm>
      </p:grpSpPr>
      <p:sp>
        <p:nvSpPr>
          <p:cNvPr id="410" name="Google Shape;41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Patterns/Algorithms used</a:t>
            </a:r>
            <a:endParaRPr/>
          </a:p>
        </p:txBody>
      </p:sp>
      <p:sp>
        <p:nvSpPr>
          <p:cNvPr id="411" name="Google Shape;411;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Linear Regression</a:t>
            </a:r>
            <a:endParaRPr/>
          </a:p>
          <a:p>
            <a:pPr indent="-311150" lvl="0" marL="457200" rtl="0" algn="l">
              <a:spcBef>
                <a:spcPts val="0"/>
              </a:spcBef>
              <a:spcAft>
                <a:spcPts val="0"/>
              </a:spcAft>
              <a:buSzPts val="1300"/>
              <a:buAutoNum type="arabicPeriod"/>
            </a:pPr>
            <a:r>
              <a:rPr lang="en-GB"/>
              <a:t>Multiple Linear Regression</a:t>
            </a:r>
            <a:endParaRPr/>
          </a:p>
          <a:p>
            <a:pPr indent="-311150" lvl="0" marL="457200" rtl="0" algn="l">
              <a:spcBef>
                <a:spcPts val="0"/>
              </a:spcBef>
              <a:spcAft>
                <a:spcPts val="0"/>
              </a:spcAft>
              <a:buSzPts val="1300"/>
              <a:buAutoNum type="arabicPeriod"/>
            </a:pPr>
            <a:r>
              <a:rPr lang="en-GB"/>
              <a:t>KNN Grid Search</a:t>
            </a:r>
            <a:endParaRPr/>
          </a:p>
          <a:p>
            <a:pPr indent="-311150" lvl="0" marL="457200" rtl="0" algn="l">
              <a:spcBef>
                <a:spcPts val="0"/>
              </a:spcBef>
              <a:spcAft>
                <a:spcPts val="0"/>
              </a:spcAft>
              <a:buSzPts val="1300"/>
              <a:buAutoNum type="arabicPeriod"/>
            </a:pPr>
            <a:r>
              <a:rPr lang="en-GB"/>
              <a:t>SVM approach</a:t>
            </a:r>
            <a:endParaRPr/>
          </a:p>
          <a:p>
            <a:pPr indent="-311150" lvl="0" marL="457200" rtl="0" algn="l">
              <a:spcBef>
                <a:spcPts val="0"/>
              </a:spcBef>
              <a:spcAft>
                <a:spcPts val="0"/>
              </a:spcAft>
              <a:buSzPts val="1300"/>
              <a:buAutoNum type="arabicPeriod"/>
            </a:pPr>
            <a:r>
              <a:rPr lang="en-GB"/>
              <a:t>Tensorflow/ Keras</a:t>
            </a:r>
            <a:endParaRPr/>
          </a:p>
          <a:p>
            <a:pPr indent="0" lvl="0" marL="457200" rtl="0" algn="l">
              <a:spcBef>
                <a:spcPts val="1600"/>
              </a:spcBef>
              <a:spcAft>
                <a:spcPts val="1600"/>
              </a:spcAft>
              <a:buNone/>
            </a:pPr>
            <a:r>
              <a:rPr lang="en-GB"/>
              <a:t>If time permits we planned also Kmeans, but above options are the top items and proof of concept model used to build the required predictions, in each approach the patterns used, APIs used, training, testing data, predictions, interceptions, slopes, </a:t>
            </a:r>
            <a:r>
              <a:rPr lang="en-GB"/>
              <a:t>R Squared</a:t>
            </a:r>
            <a:r>
              <a:rPr lang="en-GB"/>
              <a:t> value are provided., a comparative analysis will be used to get the required outputs and evaluate.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39" name="Shape 239"/>
        <p:cNvGrpSpPr/>
        <p:nvPr/>
      </p:nvGrpSpPr>
      <p:grpSpPr>
        <a:xfrm>
          <a:off x="0" y="0"/>
          <a:ext cx="0" cy="0"/>
          <a:chOff x="0" y="0"/>
          <a:chExt cx="0" cy="0"/>
        </a:xfrm>
      </p:grpSpPr>
      <p:sp>
        <p:nvSpPr>
          <p:cNvPr id="240" name="Google Shape;240;p18"/>
          <p:cNvSpPr txBox="1"/>
          <p:nvPr>
            <p:ph type="title"/>
          </p:nvPr>
        </p:nvSpPr>
        <p:spPr>
          <a:xfrm>
            <a:off x="0" y="393750"/>
            <a:ext cx="9144000" cy="43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42" name="Google Shape;242;p18"/>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8"/>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4" name="Google Shape;244;p18"/>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pic>
        <p:nvPicPr>
          <p:cNvPr id="245" name="Google Shape;245;p18"/>
          <p:cNvPicPr preferRelativeResize="0"/>
          <p:nvPr/>
        </p:nvPicPr>
        <p:blipFill>
          <a:blip r:embed="rId3">
            <a:alphaModFix/>
          </a:blip>
          <a:stretch>
            <a:fillRect/>
          </a:stretch>
        </p:blipFill>
        <p:spPr>
          <a:xfrm>
            <a:off x="34000" y="57750"/>
            <a:ext cx="9144000" cy="502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49" name="Shape 249"/>
        <p:cNvGrpSpPr/>
        <p:nvPr/>
      </p:nvGrpSpPr>
      <p:grpSpPr>
        <a:xfrm>
          <a:off x="0" y="0"/>
          <a:ext cx="0" cy="0"/>
          <a:chOff x="0" y="0"/>
          <a:chExt cx="0" cy="0"/>
        </a:xfrm>
      </p:grpSpPr>
      <p:sp>
        <p:nvSpPr>
          <p:cNvPr id="250" name="Google Shape;250;p19"/>
          <p:cNvSpPr txBox="1"/>
          <p:nvPr>
            <p:ph type="title"/>
          </p:nvPr>
        </p:nvSpPr>
        <p:spPr>
          <a:xfrm>
            <a:off x="59200" y="66600"/>
            <a:ext cx="8984700" cy="50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offset_comp_267026.jpg" id="252" name="Google Shape;252;p19"/>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53" name="Google Shape;253;p19"/>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54" name="Google Shape;254;p19"/>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55" name="Google Shape;255;p1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56" name="Google Shape;256;p19"/>
          <p:cNvPicPr preferRelativeResize="0"/>
          <p:nvPr/>
        </p:nvPicPr>
        <p:blipFill>
          <a:blip r:embed="rId6">
            <a:alphaModFix/>
          </a:blip>
          <a:stretch>
            <a:fillRect/>
          </a:stretch>
        </p:blipFill>
        <p:spPr>
          <a:xfrm>
            <a:off x="0" y="166941"/>
            <a:ext cx="9143999" cy="48096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260" name="Shape 260"/>
        <p:cNvGrpSpPr/>
        <p:nvPr/>
      </p:nvGrpSpPr>
      <p:grpSpPr>
        <a:xfrm>
          <a:off x="0" y="0"/>
          <a:ext cx="0" cy="0"/>
          <a:chOff x="0" y="0"/>
          <a:chExt cx="0" cy="0"/>
        </a:xfrm>
      </p:grpSpPr>
      <p:sp>
        <p:nvSpPr>
          <p:cNvPr id="261" name="Google Shape;261;p20"/>
          <p:cNvSpPr txBox="1"/>
          <p:nvPr>
            <p:ph type="title"/>
          </p:nvPr>
        </p:nvSpPr>
        <p:spPr>
          <a:xfrm>
            <a:off x="0" y="148025"/>
            <a:ext cx="9036300" cy="49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63" name="Google Shape;263;p20"/>
          <p:cNvPicPr preferRelativeResize="0"/>
          <p:nvPr/>
        </p:nvPicPr>
        <p:blipFill>
          <a:blip r:embed="rId3">
            <a:alphaModFix/>
          </a:blip>
          <a:stretch>
            <a:fillRect/>
          </a:stretch>
        </p:blipFill>
        <p:spPr>
          <a:xfrm>
            <a:off x="0" y="313790"/>
            <a:ext cx="9143999" cy="45159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267" name="Shape 267"/>
        <p:cNvGrpSpPr/>
        <p:nvPr/>
      </p:nvGrpSpPr>
      <p:grpSpPr>
        <a:xfrm>
          <a:off x="0" y="0"/>
          <a:ext cx="0" cy="0"/>
          <a:chOff x="0" y="0"/>
          <a:chExt cx="0" cy="0"/>
        </a:xfrm>
      </p:grpSpPr>
      <p:sp>
        <p:nvSpPr>
          <p:cNvPr id="268" name="Google Shape;26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networks</a:t>
            </a:r>
            <a:endParaRPr/>
          </a:p>
        </p:txBody>
      </p:sp>
      <p:sp>
        <p:nvSpPr>
          <p:cNvPr id="269" name="Google Shape;269;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21"/>
          <p:cNvPicPr preferRelativeResize="0"/>
          <p:nvPr/>
        </p:nvPicPr>
        <p:blipFill>
          <a:blip r:embed="rId3">
            <a:alphaModFix/>
          </a:blip>
          <a:stretch>
            <a:fillRect/>
          </a:stretch>
        </p:blipFill>
        <p:spPr>
          <a:xfrm>
            <a:off x="1058325" y="1155075"/>
            <a:ext cx="7630151" cy="3323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p>
        </p:txBody>
      </p:sp>
      <p:sp>
        <p:nvSpPr>
          <p:cNvPr id="276" name="Google Shape;276;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277" name="Google Shape;277;p22"/>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278" name="Google Shape;278;p22"/>
          <p:cNvGrpSpPr/>
          <p:nvPr/>
        </p:nvGrpSpPr>
        <p:grpSpPr>
          <a:xfrm>
            <a:off x="1359550" y="3154500"/>
            <a:ext cx="1018200" cy="1018200"/>
            <a:chOff x="1359550" y="3154500"/>
            <a:chExt cx="1018200" cy="1018200"/>
          </a:xfrm>
        </p:grpSpPr>
        <p:sp>
          <p:nvSpPr>
            <p:cNvPr id="279" name="Google Shape;279;p22"/>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2"/>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84" name="Google Shape;284;p22"/>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85" name="Google Shape;285;p22"/>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90" name="Google Shape;290;p22"/>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91" name="Google Shape;291;p22"/>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96" name="Google Shape;296;p22"/>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97" name="Google Shape;297;p22"/>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02" name="Google Shape;302;p22"/>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303" name="Google Shape;303;p22"/>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pic>
        <p:nvPicPr>
          <p:cNvPr id="304" name="Google Shape;304;p22"/>
          <p:cNvPicPr preferRelativeResize="0"/>
          <p:nvPr/>
        </p:nvPicPr>
        <p:blipFill>
          <a:blip r:embed="rId4">
            <a:alphaModFix/>
          </a:blip>
          <a:stretch>
            <a:fillRect/>
          </a:stretch>
        </p:blipFill>
        <p:spPr>
          <a:xfrm>
            <a:off x="0" y="14696"/>
            <a:ext cx="9143998" cy="51141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308" name="Shape 308"/>
        <p:cNvGrpSpPr/>
        <p:nvPr/>
      </p:nvGrpSpPr>
      <p:grpSpPr>
        <a:xfrm>
          <a:off x="0" y="0"/>
          <a:ext cx="0" cy="0"/>
          <a:chOff x="0" y="0"/>
          <a:chExt cx="0" cy="0"/>
        </a:xfrm>
      </p:grpSpPr>
      <p:sp>
        <p:nvSpPr>
          <p:cNvPr id="309" name="Google Shape;309;p23"/>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02</a:t>
            </a:r>
            <a:endParaRPr sz="1000"/>
          </a:p>
        </p:txBody>
      </p:sp>
      <p:sp>
        <p:nvSpPr>
          <p:cNvPr id="310" name="Google Shape;310;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Berry Books</a:t>
            </a:r>
            <a:endParaRPr/>
          </a:p>
        </p:txBody>
      </p:sp>
      <p:sp>
        <p:nvSpPr>
          <p:cNvPr id="311" name="Google Shape;311;p2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a:t>
            </a:r>
            <a:endParaRPr/>
          </a:p>
        </p:txBody>
      </p:sp>
      <p:grpSp>
        <p:nvGrpSpPr>
          <p:cNvPr id="312" name="Google Shape;312;p23"/>
          <p:cNvGrpSpPr/>
          <p:nvPr/>
        </p:nvGrpSpPr>
        <p:grpSpPr>
          <a:xfrm>
            <a:off x="1359550" y="3154500"/>
            <a:ext cx="1018200" cy="1018200"/>
            <a:chOff x="1359550" y="3154500"/>
            <a:chExt cx="1018200" cy="1018200"/>
          </a:xfrm>
        </p:grpSpPr>
        <p:sp>
          <p:nvSpPr>
            <p:cNvPr id="313" name="Google Shape;313;p2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3"/>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18" name="Google Shape;318;p23"/>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19" name="Google Shape;319;p23"/>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24" name="Google Shape;324;p23"/>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5" name="Google Shape;325;p23"/>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30" name="Google Shape;330;p23"/>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31" name="Google Shape;331;p23"/>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36" name="Google Shape;336;p23"/>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337" name="Google Shape;337;p23"/>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pic>
        <p:nvPicPr>
          <p:cNvPr id="338" name="Google Shape;338;p23"/>
          <p:cNvPicPr preferRelativeResize="0"/>
          <p:nvPr/>
        </p:nvPicPr>
        <p:blipFill>
          <a:blip r:embed="rId4">
            <a:alphaModFix/>
          </a:blip>
          <a:stretch>
            <a:fillRect/>
          </a:stretch>
        </p:blipFill>
        <p:spPr>
          <a:xfrm>
            <a:off x="0" y="7367"/>
            <a:ext cx="9144001" cy="48419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342" name="Shape 342"/>
        <p:cNvGrpSpPr/>
        <p:nvPr/>
      </p:nvGrpSpPr>
      <p:grpSpPr>
        <a:xfrm>
          <a:off x="0" y="0"/>
          <a:ext cx="0" cy="0"/>
          <a:chOff x="0" y="0"/>
          <a:chExt cx="0" cy="0"/>
        </a:xfrm>
      </p:grpSpPr>
      <p:sp>
        <p:nvSpPr>
          <p:cNvPr id="343" name="Google Shape;34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5" name="Google Shape;345;p24"/>
          <p:cNvPicPr preferRelativeResize="0"/>
          <p:nvPr/>
        </p:nvPicPr>
        <p:blipFill>
          <a:blip r:embed="rId3">
            <a:alphaModFix/>
          </a:blip>
          <a:stretch>
            <a:fillRect/>
          </a:stretch>
        </p:blipFill>
        <p:spPr>
          <a:xfrm>
            <a:off x="0" y="180331"/>
            <a:ext cx="9144002" cy="47828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349" name="Shape 349"/>
        <p:cNvGrpSpPr/>
        <p:nvPr/>
      </p:nvGrpSpPr>
      <p:grpSpPr>
        <a:xfrm>
          <a:off x="0" y="0"/>
          <a:ext cx="0" cy="0"/>
          <a:chOff x="0" y="0"/>
          <a:chExt cx="0" cy="0"/>
        </a:xfrm>
      </p:grpSpPr>
      <p:sp>
        <p:nvSpPr>
          <p:cNvPr id="350" name="Google Shape;35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Sample set of CSV files for the stock MSFT</a:t>
            </a:r>
            <a:endParaRPr/>
          </a:p>
        </p:txBody>
      </p:sp>
      <p:sp>
        <p:nvSpPr>
          <p:cNvPr id="351" name="Google Shape;35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2" name="Google Shape;352;p25"/>
          <p:cNvPicPr preferRelativeResize="0"/>
          <p:nvPr/>
        </p:nvPicPr>
        <p:blipFill>
          <a:blip r:embed="rId3">
            <a:alphaModFix/>
          </a:blip>
          <a:stretch>
            <a:fillRect/>
          </a:stretch>
        </p:blipFill>
        <p:spPr>
          <a:xfrm>
            <a:off x="481000" y="1617600"/>
            <a:ext cx="8181975" cy="304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